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7"/>
  </p:notesMasterIdLst>
  <p:sldIdLst>
    <p:sldId id="257" r:id="rId6"/>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69A"/>
    <a:srgbClr val="003399"/>
    <a:srgbClr val="0066CC"/>
    <a:srgbClr val="000066"/>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A9539A3-F46C-4B6C-B756-DF4D4EE0BEA5}" v="2" dt="2022-05-11T19:59:29.89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150" autoAdjust="0"/>
    <p:restoredTop sz="87192" autoAdjust="0"/>
  </p:normalViewPr>
  <p:slideViewPr>
    <p:cSldViewPr snapToGrid="0">
      <p:cViewPr>
        <p:scale>
          <a:sx n="80" d="100"/>
          <a:sy n="80" d="100"/>
        </p:scale>
        <p:origin x="1508" y="-5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1.xml"/><Relationship Id="rId10"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F6F199C-3A38-4B50-ABDF-1C7A464616D1}" type="datetimeFigureOut">
              <a:rPr lang="en-US" smtClean="0"/>
              <a:t>5/25/2022</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D03EF33-8A47-4930-A3E0-0CC72DDB52BD}" type="slidenum">
              <a:rPr lang="en-US" smtClean="0"/>
              <a:t>‹#›</a:t>
            </a:fld>
            <a:endParaRPr lang="en-US"/>
          </a:p>
        </p:txBody>
      </p:sp>
    </p:spTree>
    <p:extLst>
      <p:ext uri="{BB962C8B-B14F-4D97-AF65-F5344CB8AC3E}">
        <p14:creationId xmlns:p14="http://schemas.microsoft.com/office/powerpoint/2010/main" val="42089113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Rev 2: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444444"/>
                </a:solidFill>
                <a:effectLst/>
                <a:latin typeface="Helvetica" panose="020B0604020202020204" pitchFamily="34" charset="0"/>
              </a:rPr>
              <a:t>Per Contract / Business Management review - Changed “Supplier-Partners” to “Supplier-Colleagues” x2; changed “Our Partnership” to “Our Commitment”; changed “contributions and partnership” to “contributions and commitment”; changed partners to colleagues (in grey text </a:t>
            </a:r>
            <a:r>
              <a:rPr lang="en-US" b="0" i="0">
                <a:solidFill>
                  <a:srgbClr val="444444"/>
                </a:solidFill>
                <a:effectLst/>
                <a:latin typeface="Helvetica" panose="020B0604020202020204" pitchFamily="34" charset="0"/>
              </a:rPr>
              <a:t>under supplier vision)</a:t>
            </a:r>
            <a:endParaRPr lang="en-US" b="0" i="0" dirty="0">
              <a:solidFill>
                <a:srgbClr val="444444"/>
              </a:solidFill>
              <a:effectLst/>
              <a:latin typeface="Helvetica" panose="020B0604020202020204" pitchFamily="34" charset="0"/>
            </a:endParaRPr>
          </a:p>
          <a:p>
            <a:r>
              <a:rPr lang="en-US" b="0" i="0" dirty="0">
                <a:solidFill>
                  <a:srgbClr val="444444"/>
                </a:solidFill>
                <a:effectLst/>
                <a:latin typeface="Helvetica" panose="020B0604020202020204" pitchFamily="34" charset="0"/>
              </a:rPr>
              <a:t>Updated "NGAS is committed" to " We are committed" and "a NGAS audit" to "an audit" in the Commitment to Quality and Compliance section. Text in grey column area changed to Arial font to match the same style of text in rest of newsletter.  Per Comm Review.</a:t>
            </a:r>
          </a:p>
          <a:p>
            <a:endParaRPr lang="en-US" dirty="0"/>
          </a:p>
        </p:txBody>
      </p:sp>
      <p:sp>
        <p:nvSpPr>
          <p:cNvPr id="4" name="Slide Number Placeholder 3"/>
          <p:cNvSpPr>
            <a:spLocks noGrp="1"/>
          </p:cNvSpPr>
          <p:nvPr>
            <p:ph type="sldNum" sz="quarter" idx="5"/>
          </p:nvPr>
        </p:nvSpPr>
        <p:spPr/>
        <p:txBody>
          <a:bodyPr/>
          <a:lstStyle/>
          <a:p>
            <a:fld id="{9D03EF33-8A47-4930-A3E0-0CC72DDB52BD}" type="slidenum">
              <a:rPr lang="en-US" smtClean="0"/>
              <a:t>1</a:t>
            </a:fld>
            <a:endParaRPr lang="en-US"/>
          </a:p>
        </p:txBody>
      </p:sp>
    </p:spTree>
    <p:extLst>
      <p:ext uri="{BB962C8B-B14F-4D97-AF65-F5344CB8AC3E}">
        <p14:creationId xmlns:p14="http://schemas.microsoft.com/office/powerpoint/2010/main" val="27113155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CF3BA2E-9A52-495C-B7D2-E2AF8CD3A11A}" type="datetimeFigureOut">
              <a:rPr lang="en-US" smtClean="0"/>
              <a:t>5/25/2022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3B5C1C-ADE5-4BC0-B34E-E6CE18D092C6}" type="slidenum">
              <a:rPr lang="en-US" smtClean="0"/>
              <a:t>‹#›</a:t>
            </a:fld>
            <a:endParaRPr lang="en-US"/>
          </a:p>
        </p:txBody>
      </p:sp>
    </p:spTree>
    <p:extLst>
      <p:ext uri="{BB962C8B-B14F-4D97-AF65-F5344CB8AC3E}">
        <p14:creationId xmlns:p14="http://schemas.microsoft.com/office/powerpoint/2010/main" val="26011321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F3BA2E-9A52-495C-B7D2-E2AF8CD3A11A}" type="datetimeFigureOut">
              <a:rPr lang="en-US" smtClean="0"/>
              <a:t>5/25/2022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3B5C1C-ADE5-4BC0-B34E-E6CE18D092C6}" type="slidenum">
              <a:rPr lang="en-US" smtClean="0"/>
              <a:t>‹#›</a:t>
            </a:fld>
            <a:endParaRPr lang="en-US"/>
          </a:p>
        </p:txBody>
      </p:sp>
    </p:spTree>
    <p:extLst>
      <p:ext uri="{BB962C8B-B14F-4D97-AF65-F5344CB8AC3E}">
        <p14:creationId xmlns:p14="http://schemas.microsoft.com/office/powerpoint/2010/main" val="21606742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F3BA2E-9A52-495C-B7D2-E2AF8CD3A11A}" type="datetimeFigureOut">
              <a:rPr lang="en-US" smtClean="0"/>
              <a:t>5/25/2022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3B5C1C-ADE5-4BC0-B34E-E6CE18D092C6}" type="slidenum">
              <a:rPr lang="en-US" smtClean="0"/>
              <a:t>‹#›</a:t>
            </a:fld>
            <a:endParaRPr lang="en-US"/>
          </a:p>
        </p:txBody>
      </p:sp>
    </p:spTree>
    <p:extLst>
      <p:ext uri="{BB962C8B-B14F-4D97-AF65-F5344CB8AC3E}">
        <p14:creationId xmlns:p14="http://schemas.microsoft.com/office/powerpoint/2010/main" val="26948606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315434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F3BA2E-9A52-495C-B7D2-E2AF8CD3A11A}" type="datetimeFigureOut">
              <a:rPr lang="en-US" smtClean="0"/>
              <a:t>5/25/2022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3B5C1C-ADE5-4BC0-B34E-E6CE18D092C6}" type="slidenum">
              <a:rPr lang="en-US" smtClean="0"/>
              <a:t>‹#›</a:t>
            </a:fld>
            <a:endParaRPr lang="en-US"/>
          </a:p>
        </p:txBody>
      </p:sp>
    </p:spTree>
    <p:extLst>
      <p:ext uri="{BB962C8B-B14F-4D97-AF65-F5344CB8AC3E}">
        <p14:creationId xmlns:p14="http://schemas.microsoft.com/office/powerpoint/2010/main" val="9837097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CF3BA2E-9A52-495C-B7D2-E2AF8CD3A11A}" type="datetimeFigureOut">
              <a:rPr lang="en-US" smtClean="0"/>
              <a:t>5/25/2022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3B5C1C-ADE5-4BC0-B34E-E6CE18D092C6}" type="slidenum">
              <a:rPr lang="en-US" smtClean="0"/>
              <a:t>‹#›</a:t>
            </a:fld>
            <a:endParaRPr lang="en-US"/>
          </a:p>
        </p:txBody>
      </p:sp>
    </p:spTree>
    <p:extLst>
      <p:ext uri="{BB962C8B-B14F-4D97-AF65-F5344CB8AC3E}">
        <p14:creationId xmlns:p14="http://schemas.microsoft.com/office/powerpoint/2010/main" val="1157179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CF3BA2E-9A52-495C-B7D2-E2AF8CD3A11A}" type="datetimeFigureOut">
              <a:rPr lang="en-US" smtClean="0"/>
              <a:t>5/25/2022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3B5C1C-ADE5-4BC0-B34E-E6CE18D092C6}" type="slidenum">
              <a:rPr lang="en-US" smtClean="0"/>
              <a:t>‹#›</a:t>
            </a:fld>
            <a:endParaRPr lang="en-US"/>
          </a:p>
        </p:txBody>
      </p:sp>
    </p:spTree>
    <p:extLst>
      <p:ext uri="{BB962C8B-B14F-4D97-AF65-F5344CB8AC3E}">
        <p14:creationId xmlns:p14="http://schemas.microsoft.com/office/powerpoint/2010/main" val="30386807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CF3BA2E-9A52-495C-B7D2-E2AF8CD3A11A}" type="datetimeFigureOut">
              <a:rPr lang="en-US" smtClean="0"/>
              <a:t>5/25/2022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E3B5C1C-ADE5-4BC0-B34E-E6CE18D092C6}" type="slidenum">
              <a:rPr lang="en-US" smtClean="0"/>
              <a:t>‹#›</a:t>
            </a:fld>
            <a:endParaRPr lang="en-US"/>
          </a:p>
        </p:txBody>
      </p:sp>
    </p:spTree>
    <p:extLst>
      <p:ext uri="{BB962C8B-B14F-4D97-AF65-F5344CB8AC3E}">
        <p14:creationId xmlns:p14="http://schemas.microsoft.com/office/powerpoint/2010/main" val="856475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CF3BA2E-9A52-495C-B7D2-E2AF8CD3A11A}" type="datetimeFigureOut">
              <a:rPr lang="en-US" smtClean="0"/>
              <a:t>5/25/2022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E3B5C1C-ADE5-4BC0-B34E-E6CE18D092C6}" type="slidenum">
              <a:rPr lang="en-US" smtClean="0"/>
              <a:t>‹#›</a:t>
            </a:fld>
            <a:endParaRPr lang="en-US"/>
          </a:p>
        </p:txBody>
      </p:sp>
    </p:spTree>
    <p:extLst>
      <p:ext uri="{BB962C8B-B14F-4D97-AF65-F5344CB8AC3E}">
        <p14:creationId xmlns:p14="http://schemas.microsoft.com/office/powerpoint/2010/main" val="2224831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F3BA2E-9A52-495C-B7D2-E2AF8CD3A11A}" type="datetimeFigureOut">
              <a:rPr lang="en-US" smtClean="0"/>
              <a:t>5/25/2022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E3B5C1C-ADE5-4BC0-B34E-E6CE18D092C6}" type="slidenum">
              <a:rPr lang="en-US" smtClean="0"/>
              <a:t>‹#›</a:t>
            </a:fld>
            <a:endParaRPr lang="en-US"/>
          </a:p>
        </p:txBody>
      </p:sp>
    </p:spTree>
    <p:extLst>
      <p:ext uri="{BB962C8B-B14F-4D97-AF65-F5344CB8AC3E}">
        <p14:creationId xmlns:p14="http://schemas.microsoft.com/office/powerpoint/2010/main" val="2535678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CF3BA2E-9A52-495C-B7D2-E2AF8CD3A11A}" type="datetimeFigureOut">
              <a:rPr lang="en-US" smtClean="0"/>
              <a:t>5/25/2022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3B5C1C-ADE5-4BC0-B34E-E6CE18D092C6}" type="slidenum">
              <a:rPr lang="en-US" smtClean="0"/>
              <a:t>‹#›</a:t>
            </a:fld>
            <a:endParaRPr lang="en-US"/>
          </a:p>
        </p:txBody>
      </p:sp>
    </p:spTree>
    <p:extLst>
      <p:ext uri="{BB962C8B-B14F-4D97-AF65-F5344CB8AC3E}">
        <p14:creationId xmlns:p14="http://schemas.microsoft.com/office/powerpoint/2010/main" val="22674652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CF3BA2E-9A52-495C-B7D2-E2AF8CD3A11A}" type="datetimeFigureOut">
              <a:rPr lang="en-US" smtClean="0"/>
              <a:t>5/25/2022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3B5C1C-ADE5-4BC0-B34E-E6CE18D092C6}" type="slidenum">
              <a:rPr lang="en-US" smtClean="0"/>
              <a:t>‹#›</a:t>
            </a:fld>
            <a:endParaRPr lang="en-US"/>
          </a:p>
        </p:txBody>
      </p:sp>
    </p:spTree>
    <p:extLst>
      <p:ext uri="{BB962C8B-B14F-4D97-AF65-F5344CB8AC3E}">
        <p14:creationId xmlns:p14="http://schemas.microsoft.com/office/powerpoint/2010/main" val="3962227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BCF3BA2E-9A52-495C-B7D2-E2AF8CD3A11A}" type="datetimeFigureOut">
              <a:rPr lang="en-US" smtClean="0"/>
              <a:t>5/25/2022</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7E3B5C1C-ADE5-4BC0-B34E-E6CE18D092C6}" type="slidenum">
              <a:rPr lang="en-US" smtClean="0"/>
              <a:t>‹#›</a:t>
            </a:fld>
            <a:endParaRPr lang="en-US"/>
          </a:p>
        </p:txBody>
      </p:sp>
    </p:spTree>
    <p:extLst>
      <p:ext uri="{BB962C8B-B14F-4D97-AF65-F5344CB8AC3E}">
        <p14:creationId xmlns:p14="http://schemas.microsoft.com/office/powerpoint/2010/main" val="14582023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northropgrumman.com/suppliers/"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3.Jpg"/><Relationship Id="rId5" Type="http://schemas.openxmlformats.org/officeDocument/2006/relationships/image" Target="../media/image2.Jpg"/><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val="2595078198"/>
              </p:ext>
            </p:extLst>
          </p:nvPr>
        </p:nvGraphicFramePr>
        <p:xfrm>
          <a:off x="196291" y="1511506"/>
          <a:ext cx="7353330" cy="259080"/>
        </p:xfrm>
        <a:graphic>
          <a:graphicData uri="http://schemas.openxmlformats.org/drawingml/2006/table">
            <a:tbl>
              <a:tblPr firstRow="1" bandRow="1">
                <a:tableStyleId>{5C22544A-7EE6-4342-B048-85BDC9FD1C3A}</a:tableStyleId>
              </a:tblPr>
              <a:tblGrid>
                <a:gridCol w="7353330">
                  <a:extLst>
                    <a:ext uri="{9D8B030D-6E8A-4147-A177-3AD203B41FA5}">
                      <a16:colId xmlns:a16="http://schemas.microsoft.com/office/drawing/2014/main" val="4088339771"/>
                    </a:ext>
                  </a:extLst>
                </a:gridCol>
              </a:tblGrid>
              <a:tr h="205898">
                <a:tc>
                  <a:txBody>
                    <a:bodyPr/>
                    <a:lstStyle/>
                    <a:p>
                      <a:pPr algn="l"/>
                      <a:r>
                        <a:rPr lang="en-US" sz="1100" b="0" i="0" u="none" strike="noStrike" kern="1200" baseline="0" dirty="0">
                          <a:solidFill>
                            <a:srgbClr val="00269A"/>
                          </a:solidFill>
                          <a:latin typeface="Arial" panose="020B0604020202020204" pitchFamily="34" charset="0"/>
                          <a:ea typeface="+mn-ea"/>
                          <a:cs typeface="Arial" panose="020B0604020202020204" pitchFamily="34" charset="0"/>
                        </a:rPr>
                        <a:t>Aeronautics Systems Sector </a:t>
                      </a:r>
                      <a:r>
                        <a:rPr lang="en-US" sz="1100" b="0" i="0" u="none" strike="noStrike" kern="1200" baseline="0" dirty="0">
                          <a:solidFill>
                            <a:schemeClr val="tx1"/>
                          </a:solidFill>
                          <a:latin typeface="Arial" panose="020B0604020202020204" pitchFamily="34" charset="0"/>
                          <a:ea typeface="+mn-ea"/>
                          <a:cs typeface="Arial" panose="020B0604020202020204" pitchFamily="34" charset="0"/>
                        </a:rPr>
                        <a:t>|</a:t>
                      </a:r>
                      <a:r>
                        <a:rPr lang="en-US" sz="1100" b="1" i="0" u="none" strike="noStrike" kern="1200" baseline="0" dirty="0">
                          <a:solidFill>
                            <a:schemeClr val="tx1"/>
                          </a:solidFill>
                          <a:latin typeface="Arial" panose="020B0604020202020204" pitchFamily="34" charset="0"/>
                          <a:ea typeface="+mn-ea"/>
                          <a:cs typeface="Arial" panose="020B0604020202020204" pitchFamily="34" charset="0"/>
                        </a:rPr>
                        <a:t> May 2022 </a:t>
                      </a:r>
                      <a:endParaRPr lang="en-US" sz="1100" b="1" dirty="0">
                        <a:solidFill>
                          <a:schemeClr val="tx1"/>
                        </a:solidFill>
                        <a:latin typeface="Arial" panose="020B0604020202020204" pitchFamily="34" charset="0"/>
                        <a:cs typeface="Arial" panose="020B0604020202020204" pitchFamily="34" charset="0"/>
                      </a:endParaRPr>
                    </a:p>
                  </a:txBody>
                  <a:tcPr>
                    <a:noFill/>
                  </a:tcPr>
                </a:tc>
                <a:extLst>
                  <a:ext uri="{0D108BD9-81ED-4DB2-BD59-A6C34878D82A}">
                    <a16:rowId xmlns:a16="http://schemas.microsoft.com/office/drawing/2014/main" val="4057776452"/>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164542108"/>
              </p:ext>
            </p:extLst>
          </p:nvPr>
        </p:nvGraphicFramePr>
        <p:xfrm>
          <a:off x="162838" y="1915160"/>
          <a:ext cx="7465512" cy="8168640"/>
        </p:xfrm>
        <a:graphic>
          <a:graphicData uri="http://schemas.openxmlformats.org/drawingml/2006/table">
            <a:tbl>
              <a:tblPr firstRow="1" bandRow="1">
                <a:tableStyleId>{5C22544A-7EE6-4342-B048-85BDC9FD1C3A}</a:tableStyleId>
              </a:tblPr>
              <a:tblGrid>
                <a:gridCol w="2109307">
                  <a:extLst>
                    <a:ext uri="{9D8B030D-6E8A-4147-A177-3AD203B41FA5}">
                      <a16:colId xmlns:a16="http://schemas.microsoft.com/office/drawing/2014/main" val="1107196816"/>
                    </a:ext>
                  </a:extLst>
                </a:gridCol>
                <a:gridCol w="2631325">
                  <a:extLst>
                    <a:ext uri="{9D8B030D-6E8A-4147-A177-3AD203B41FA5}">
                      <a16:colId xmlns:a16="http://schemas.microsoft.com/office/drawing/2014/main" val="201071703"/>
                    </a:ext>
                  </a:extLst>
                </a:gridCol>
                <a:gridCol w="2724880">
                  <a:extLst>
                    <a:ext uri="{9D8B030D-6E8A-4147-A177-3AD203B41FA5}">
                      <a16:colId xmlns:a16="http://schemas.microsoft.com/office/drawing/2014/main" val="3797131675"/>
                    </a:ext>
                  </a:extLst>
                </a:gridCol>
              </a:tblGrid>
              <a:tr h="8143240">
                <a:tc>
                  <a:txBody>
                    <a:bodyPr/>
                    <a:lstStyle/>
                    <a:p>
                      <a:endParaRPr lang="en-US" sz="1000" dirty="0">
                        <a:solidFill>
                          <a:schemeClr val="tx1"/>
                        </a:solidFill>
                        <a:latin typeface="Arial" panose="020B0604020202020204" pitchFamily="34" charset="0"/>
                        <a:cs typeface="Arial" panose="020B0604020202020204" pitchFamily="34" charset="0"/>
                      </a:endParaRPr>
                    </a:p>
                    <a:p>
                      <a:endParaRPr lang="en-US" sz="1000" dirty="0">
                        <a:solidFill>
                          <a:schemeClr val="tx1"/>
                        </a:solidFill>
                        <a:latin typeface="Arial" panose="020B0604020202020204" pitchFamily="34" charset="0"/>
                        <a:cs typeface="Arial" panose="020B0604020202020204" pitchFamily="34" charset="0"/>
                      </a:endParaRPr>
                    </a:p>
                    <a:p>
                      <a:endParaRPr lang="en-US" sz="1000" dirty="0">
                        <a:solidFill>
                          <a:schemeClr val="tx1"/>
                        </a:solidFill>
                        <a:latin typeface="Arial" panose="020B0604020202020204" pitchFamily="34" charset="0"/>
                        <a:cs typeface="Arial" panose="020B0604020202020204" pitchFamily="34" charset="0"/>
                      </a:endParaRPr>
                    </a:p>
                    <a:p>
                      <a:endParaRPr lang="en-US" sz="1000" dirty="0">
                        <a:solidFill>
                          <a:schemeClr val="tx1"/>
                        </a:solidFill>
                        <a:latin typeface="Arial" panose="020B0604020202020204" pitchFamily="34" charset="0"/>
                        <a:cs typeface="Arial" panose="020B0604020202020204" pitchFamily="34" charset="0"/>
                      </a:endParaRPr>
                    </a:p>
                    <a:p>
                      <a:endParaRPr lang="en-US" sz="1000" dirty="0">
                        <a:solidFill>
                          <a:schemeClr val="tx1"/>
                        </a:solidFill>
                        <a:latin typeface="Arial" panose="020B0604020202020204" pitchFamily="34" charset="0"/>
                        <a:cs typeface="Arial" panose="020B0604020202020204" pitchFamily="34" charset="0"/>
                      </a:endParaRPr>
                    </a:p>
                    <a:p>
                      <a:endParaRPr lang="en-US" sz="1000" dirty="0">
                        <a:solidFill>
                          <a:schemeClr val="tx1"/>
                        </a:solidFill>
                        <a:latin typeface="Arial" panose="020B0604020202020204" pitchFamily="34" charset="0"/>
                        <a:cs typeface="Arial" panose="020B0604020202020204" pitchFamily="34" charset="0"/>
                      </a:endParaRPr>
                    </a:p>
                    <a:p>
                      <a:endParaRPr lang="en-US" sz="1000" dirty="0">
                        <a:solidFill>
                          <a:schemeClr val="tx1"/>
                        </a:solidFill>
                        <a:latin typeface="Arial" panose="020B0604020202020204" pitchFamily="34" charset="0"/>
                        <a:cs typeface="Arial" panose="020B0604020202020204" pitchFamily="34" charset="0"/>
                      </a:endParaRPr>
                    </a:p>
                    <a:p>
                      <a:endParaRPr lang="en-US" sz="1000" dirty="0">
                        <a:solidFill>
                          <a:schemeClr val="tx1"/>
                        </a:solidFill>
                        <a:latin typeface="Arial" panose="020B0604020202020204" pitchFamily="34" charset="0"/>
                        <a:cs typeface="Arial" panose="020B0604020202020204" pitchFamily="34" charset="0"/>
                      </a:endParaRPr>
                    </a:p>
                    <a:p>
                      <a:endParaRPr lang="en-US" sz="1000" dirty="0">
                        <a:solidFill>
                          <a:schemeClr val="tx1"/>
                        </a:solidFill>
                        <a:latin typeface="Arial" panose="020B0604020202020204" pitchFamily="34" charset="0"/>
                        <a:cs typeface="Arial" panose="020B0604020202020204" pitchFamily="34" charset="0"/>
                      </a:endParaRPr>
                    </a:p>
                    <a:p>
                      <a:endParaRPr lang="en-US" sz="1000" dirty="0">
                        <a:solidFill>
                          <a:schemeClr val="tx1"/>
                        </a:solidFill>
                        <a:latin typeface="Arial" panose="020B0604020202020204" pitchFamily="34" charset="0"/>
                        <a:cs typeface="Arial" panose="020B0604020202020204" pitchFamily="34" charset="0"/>
                      </a:endParaRPr>
                    </a:p>
                    <a:p>
                      <a:endParaRPr lang="en-US" sz="900" b="0" i="0" u="none" strike="noStrike" kern="1200" baseline="0" dirty="0">
                        <a:solidFill>
                          <a:srgbClr val="00269A"/>
                        </a:solidFill>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dirty="0">
                          <a:ln>
                            <a:noFill/>
                          </a:ln>
                          <a:solidFill>
                            <a:srgbClr val="00269A"/>
                          </a:solidFill>
                          <a:effectLst/>
                          <a:uLnTx/>
                          <a:uFillTx/>
                          <a:latin typeface="Arial" panose="020B0604020202020204" pitchFamily="34" charset="0"/>
                          <a:ea typeface="+mn-ea"/>
                          <a:cs typeface="Arial" panose="020B0604020202020204" pitchFamily="34" charset="0"/>
                        </a:rPr>
                        <a:t>SUPPLIER QUALITY VISION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Through collective engagement with suppliers, colleagues, and customers, Supplier Quality provides insight and cultivates a culture of first-time quality to ensure mission success.</a:t>
                      </a:r>
                    </a:p>
                    <a:p>
                      <a:endParaRPr lang="en-US" sz="900" b="0" i="0" u="none" strike="noStrike" kern="1200" baseline="0" dirty="0">
                        <a:solidFill>
                          <a:schemeClr val="lt1"/>
                        </a:solidFill>
                        <a:latin typeface="Arial" panose="020B0604020202020204" pitchFamily="34" charset="0"/>
                        <a:ea typeface="+mn-ea"/>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dirty="0">
                          <a:ln>
                            <a:noFill/>
                          </a:ln>
                          <a:solidFill>
                            <a:srgbClr val="00269A"/>
                          </a:solidFill>
                          <a:effectLst/>
                          <a:uLnTx/>
                          <a:uFillTx/>
                          <a:latin typeface="Arial" panose="020B0604020202020204" pitchFamily="34" charset="0"/>
                          <a:ea typeface="+mn-ea"/>
                          <a:cs typeface="Arial" panose="020B0604020202020204" pitchFamily="34" charset="0"/>
                        </a:rPr>
                        <a:t>HAVE YOU TOURED THE NEW OASIS WEBSITE?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hlinkClick r:id="rId3"/>
                        </a:rPr>
                        <a:t>www.northropgrumman.com/suppliers/</a:t>
                      </a:r>
                      <a:r>
                        <a:rPr kumimoji="0" lang="en-US" sz="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Visit OASIS for access to SQAR, Scorecards, and more!</a:t>
                      </a:r>
                    </a:p>
                    <a:p>
                      <a:endParaRPr lang="en-US" sz="900" dirty="0">
                        <a:solidFill>
                          <a:schemeClr val="tx1"/>
                        </a:solidFill>
                        <a:latin typeface="Arial" panose="020B0604020202020204" pitchFamily="34" charset="0"/>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dirty="0">
                          <a:ln>
                            <a:noFill/>
                          </a:ln>
                          <a:solidFill>
                            <a:srgbClr val="00269A"/>
                          </a:solidFill>
                          <a:effectLst/>
                          <a:uLnTx/>
                          <a:uFillTx/>
                          <a:latin typeface="Arial" panose="020B0604020202020204" pitchFamily="34" charset="0"/>
                          <a:ea typeface="+mn-ea"/>
                          <a:cs typeface="Arial" panose="020B0604020202020204" pitchFamily="34" charset="0"/>
                        </a:rPr>
                        <a:t>TOP 5 AUDIT FINDINGS (2021) </a:t>
                      </a:r>
                      <a:endParaRPr kumimoji="0" lang="en-US" sz="900" b="0" i="0" u="none" strike="noStrike" kern="1200" cap="none" spc="0" normalizeH="0" baseline="0" noProof="0" dirty="0">
                        <a:ln>
                          <a:noFill/>
                        </a:ln>
                        <a:solidFill>
                          <a:srgbClr val="00269A"/>
                        </a:solidFill>
                        <a:effectLst/>
                        <a:uLnTx/>
                        <a:uFillTx/>
                        <a:latin typeface="Arial" panose="020B0604020202020204" pitchFamily="34" charset="0"/>
                        <a:ea typeface="+mn-ea"/>
                        <a:cs typeface="Arial" panose="020B0604020202020204" pitchFamily="34" charset="0"/>
                      </a:endParaRPr>
                    </a:p>
                    <a:p>
                      <a:pPr marL="228600" marR="0" lvl="0" indent="-228600" algn="l" defTabSz="457200" rtl="0" eaLnBrk="1" fontAlgn="auto" latinLnBrk="0" hangingPunct="1">
                        <a:lnSpc>
                          <a:spcPct val="100000"/>
                        </a:lnSpc>
                        <a:spcBef>
                          <a:spcPts val="0"/>
                        </a:spcBef>
                        <a:spcAft>
                          <a:spcPts val="0"/>
                        </a:spcAft>
                        <a:buClrTx/>
                        <a:buSzTx/>
                        <a:buFont typeface="+mj-lt"/>
                        <a:buAutoNum type="arabicPeriod"/>
                        <a:tabLst/>
                        <a:defRPr/>
                      </a:pP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Planning &amp; Control - 46</a:t>
                      </a:r>
                    </a:p>
                    <a:p>
                      <a:pPr marL="228600" marR="0" lvl="0" indent="-228600" algn="l" defTabSz="457200" rtl="0" eaLnBrk="1" fontAlgn="auto" latinLnBrk="0" hangingPunct="1">
                        <a:lnSpc>
                          <a:spcPct val="100000"/>
                        </a:lnSpc>
                        <a:spcBef>
                          <a:spcPts val="0"/>
                        </a:spcBef>
                        <a:spcAft>
                          <a:spcPts val="0"/>
                        </a:spcAft>
                        <a:buClrTx/>
                        <a:buSzTx/>
                        <a:buFont typeface="+mj-lt"/>
                        <a:buAutoNum type="arabicPeriod"/>
                        <a:tabLst/>
                        <a:defRPr/>
                      </a:pP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Production &amp; Service - 28</a:t>
                      </a:r>
                    </a:p>
                    <a:p>
                      <a:pPr marL="228600" marR="0" lvl="0" indent="-228600" algn="l" defTabSz="457200" rtl="0" eaLnBrk="1" fontAlgn="auto" latinLnBrk="0" hangingPunct="1">
                        <a:lnSpc>
                          <a:spcPct val="100000"/>
                        </a:lnSpc>
                        <a:spcBef>
                          <a:spcPts val="0"/>
                        </a:spcBef>
                        <a:spcAft>
                          <a:spcPts val="0"/>
                        </a:spcAft>
                        <a:buClrTx/>
                        <a:buSzTx/>
                        <a:buFont typeface="+mj-lt"/>
                        <a:buAutoNum type="arabicPeriod"/>
                        <a:tabLst/>
                        <a:defRPr/>
                      </a:pP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Documented Information - 27</a:t>
                      </a:r>
                    </a:p>
                    <a:p>
                      <a:pPr marL="228600" marR="0" lvl="0" indent="-228600" algn="l" defTabSz="457200" rtl="0" eaLnBrk="1" fontAlgn="auto" latinLnBrk="0" hangingPunct="1">
                        <a:lnSpc>
                          <a:spcPct val="100000"/>
                        </a:lnSpc>
                        <a:spcBef>
                          <a:spcPts val="0"/>
                        </a:spcBef>
                        <a:spcAft>
                          <a:spcPts val="0"/>
                        </a:spcAft>
                        <a:buClrTx/>
                        <a:buSzTx/>
                        <a:buFont typeface="+mj-lt"/>
                        <a:buAutoNum type="arabicPeriod"/>
                        <a:tabLst/>
                        <a:defRPr/>
                      </a:pP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Requirements for Products - 23</a:t>
                      </a:r>
                    </a:p>
                    <a:p>
                      <a:pPr marL="228600" marR="0" lvl="0" indent="-228600" algn="l" defTabSz="457200" rtl="0" eaLnBrk="1" fontAlgn="auto" latinLnBrk="0" hangingPunct="1">
                        <a:lnSpc>
                          <a:spcPct val="100000"/>
                        </a:lnSpc>
                        <a:spcBef>
                          <a:spcPts val="0"/>
                        </a:spcBef>
                        <a:spcAft>
                          <a:spcPts val="0"/>
                        </a:spcAft>
                        <a:buClrTx/>
                        <a:buSzTx/>
                        <a:buFont typeface="+mj-lt"/>
                        <a:buAutoNum type="arabicPeriod"/>
                        <a:tabLst/>
                        <a:defRPr/>
                      </a:pP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Control Nonconforming Output – 17</a:t>
                      </a:r>
                    </a:p>
                    <a:p>
                      <a:pPr marL="228600" marR="0" lvl="0" indent="-2286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800" b="0" i="1"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Interested in learning more about common findings? Ask your QFE!</a:t>
                      </a:r>
                    </a:p>
                    <a:p>
                      <a:endParaRPr lang="en-US" sz="900" dirty="0">
                        <a:solidFill>
                          <a:schemeClr val="tx1"/>
                        </a:solidFill>
                        <a:latin typeface="Arial" panose="020B0604020202020204" pitchFamily="34" charset="0"/>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dirty="0">
                          <a:ln>
                            <a:noFill/>
                          </a:ln>
                          <a:solidFill>
                            <a:srgbClr val="00269A"/>
                          </a:solidFill>
                          <a:effectLst/>
                          <a:uLnTx/>
                          <a:uFillTx/>
                          <a:latin typeface="Arial" panose="020B0604020202020204" pitchFamily="34" charset="0"/>
                          <a:ea typeface="+mn-ea"/>
                          <a:cs typeface="Arial" panose="020B0604020202020204" pitchFamily="34" charset="0"/>
                        </a:rPr>
                        <a:t>NONDESTRUCTIVE TEST (NDT) TECHNIQUE REQUIREMENTS</a:t>
                      </a:r>
                      <a:endParaRPr kumimoji="0" lang="en-US" sz="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228600" marR="0" lvl="0" indent="-2286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NDT Procedures and Techniques may be required to be submitted to NGAS for approval.</a:t>
                      </a:r>
                    </a:p>
                    <a:p>
                      <a:pPr marL="228600" marR="0" lvl="0" indent="-2286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Review SQAR Paragraph 2.6 and SQARSUP-0120 Supplement for NDT Procedure / Technical Submittal for requirements</a:t>
                      </a:r>
                      <a:endParaRPr lang="en-US" sz="800" dirty="0">
                        <a:solidFill>
                          <a:schemeClr val="tx1"/>
                        </a:solidFill>
                        <a:latin typeface="Arial" panose="020B0604020202020204" pitchFamily="34" charset="0"/>
                        <a:cs typeface="Arial" panose="020B0604020202020204" pitchFamily="34" charset="0"/>
                      </a:endParaRPr>
                    </a:p>
                    <a:p>
                      <a:endParaRPr lang="en-US" sz="900" dirty="0">
                        <a:solidFill>
                          <a:schemeClr val="tx1"/>
                        </a:solidFill>
                        <a:latin typeface="Arial" panose="020B0604020202020204" pitchFamily="34" charset="0"/>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1" i="0" u="none" strike="noStrike" kern="1200" cap="all" spc="0" normalizeH="0" baseline="0" noProof="0" dirty="0">
                          <a:ln>
                            <a:noFill/>
                          </a:ln>
                          <a:solidFill>
                            <a:srgbClr val="00269A"/>
                          </a:solidFill>
                          <a:effectLst/>
                          <a:uLnTx/>
                          <a:uFillTx/>
                          <a:latin typeface="Arial" panose="020B0604020202020204" pitchFamily="34" charset="0"/>
                          <a:ea typeface="+mn-ea"/>
                          <a:cs typeface="Arial" panose="020B0604020202020204" pitchFamily="34" charset="0"/>
                        </a:rPr>
                        <a:t>REQUESTS FOR CHANGE / INFORMATION (RC/I)</a:t>
                      </a:r>
                    </a:p>
                    <a:p>
                      <a:pPr marL="171450" marR="0" lvl="0" indent="-17145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The RC/I form is available on OASIS for submittal of Technical or Contractual questions/issues to NGAS for formal response.</a:t>
                      </a:r>
                    </a:p>
                    <a:p>
                      <a:endParaRPr lang="en-US" sz="900" dirty="0">
                        <a:solidFill>
                          <a:schemeClr val="tx1"/>
                        </a:solidFill>
                        <a:latin typeface="Arial" panose="020B0604020202020204" pitchFamily="34" charset="0"/>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1" i="0" u="none" strike="noStrike" kern="1200" cap="all" spc="0" normalizeH="0" baseline="0" noProof="0" dirty="0">
                          <a:ln>
                            <a:noFill/>
                          </a:ln>
                          <a:solidFill>
                            <a:srgbClr val="00269A"/>
                          </a:solidFill>
                          <a:effectLst/>
                          <a:uLnTx/>
                          <a:uFillTx/>
                          <a:latin typeface="Arial" panose="020B0604020202020204" pitchFamily="34" charset="0"/>
                          <a:ea typeface="+mn-ea"/>
                          <a:cs typeface="Arial" panose="020B0604020202020204" pitchFamily="34" charset="0"/>
                        </a:rPr>
                        <a:t>Source Inspection Scheduling</a:t>
                      </a:r>
                    </a:p>
                    <a:p>
                      <a:pPr marL="171450" marR="0" lvl="0" indent="-17145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Reminder to contact your NGAS Quality Field Engineer (QFE) 48 hours in advance of need to schedule Source Inspection.</a:t>
                      </a:r>
                    </a:p>
                    <a:p>
                      <a:pPr marL="171450" marR="0" lvl="0" indent="-17145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Refer to SQAR Paragraph 2.3</a:t>
                      </a:r>
                      <a:endParaRPr lang="en-US" sz="1400" dirty="0">
                        <a:solidFill>
                          <a:schemeClr val="tx1"/>
                        </a:solidFill>
                        <a:latin typeface="Arial" panose="020B0604020202020204" pitchFamily="34" charset="0"/>
                        <a:cs typeface="Arial" panose="020B0604020202020204" pitchFamily="34" charset="0"/>
                      </a:endParaRPr>
                    </a:p>
                  </a:txBody>
                  <a:tcPr>
                    <a:solidFill>
                      <a:schemeClr val="bg1">
                        <a:lumMod val="85000"/>
                      </a:schemeClr>
                    </a:solidFill>
                  </a:tcPr>
                </a:tc>
                <a:tc>
                  <a:txBody>
                    <a:bodyPr/>
                    <a:lstStyle/>
                    <a:p>
                      <a:r>
                        <a:rPr lang="en-US" sz="1800" b="1" i="0" u="none" strike="noStrike" kern="1200" baseline="0" dirty="0">
                          <a:solidFill>
                            <a:srgbClr val="00269A"/>
                          </a:solidFill>
                          <a:latin typeface="Arial" panose="020B0604020202020204" pitchFamily="34" charset="0"/>
                          <a:ea typeface="+mn-ea"/>
                          <a:cs typeface="Arial" panose="020B0604020202020204" pitchFamily="34" charset="0"/>
                        </a:rPr>
                        <a:t>To Our Valued</a:t>
                      </a:r>
                      <a:br>
                        <a:rPr lang="en-US" sz="1800" b="1" i="0" u="none" strike="noStrike" kern="1200" baseline="0" dirty="0">
                          <a:solidFill>
                            <a:srgbClr val="00269A"/>
                          </a:solidFill>
                          <a:latin typeface="Arial" panose="020B0604020202020204" pitchFamily="34" charset="0"/>
                          <a:ea typeface="+mn-ea"/>
                          <a:cs typeface="Arial" panose="020B0604020202020204" pitchFamily="34" charset="0"/>
                        </a:rPr>
                      </a:br>
                      <a:r>
                        <a:rPr lang="en-US" sz="1800" b="1" i="0" u="none" strike="noStrike" kern="1200" baseline="0" dirty="0">
                          <a:solidFill>
                            <a:srgbClr val="00269A"/>
                          </a:solidFill>
                          <a:latin typeface="Arial" panose="020B0604020202020204" pitchFamily="34" charset="0"/>
                          <a:ea typeface="+mn-ea"/>
                          <a:cs typeface="Arial" panose="020B0604020202020204" pitchFamily="34" charset="0"/>
                        </a:rPr>
                        <a:t>Supplier-Colleagues,</a:t>
                      </a:r>
                    </a:p>
                    <a:p>
                      <a:endParaRPr lang="en-US" sz="1000" b="1" i="0" u="none" strike="noStrike" kern="1200" baseline="0" dirty="0">
                        <a:solidFill>
                          <a:schemeClr val="tx1"/>
                        </a:solidFill>
                        <a:latin typeface="Arial" panose="020B0604020202020204" pitchFamily="34" charset="0"/>
                        <a:ea typeface="+mn-ea"/>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0269A"/>
                          </a:solidFill>
                          <a:effectLst/>
                          <a:uLnTx/>
                          <a:uFillTx/>
                          <a:latin typeface="Arial" panose="020B0604020202020204" pitchFamily="34" charset="0"/>
                          <a:ea typeface="+mn-ea"/>
                          <a:cs typeface="Arial" panose="020B0604020202020204" pitchFamily="34" charset="0"/>
                        </a:rPr>
                        <a:t>2022 – CONTINUOUS IMPROVEMENT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Northrop Grumman Aeronautics Systems (NGAS) Supplier Quality (SQ) strives to build on the impressive supplier performance accomplished in 2021. SQ has a standing goal of enhancing operational efficiencies to ensure quality parts are delivered to production lines in a more timely and cost-efficient manner. We wholeheartedly embrace the “Team Concept” and encouragingly challenge our supplier-colleagues to constantly search for, and capitalize on, innovative opportunities to better meet demanding cost and schedule requirements. John Hunter, former Deputy Director for Web Operations in the Office of the Secretary of Defense Quality Management Office says, “Continuous improvement means that we never perceive current success as our own final achievement.” With last year in the rear-view, let’s all look forward to making 2022 another successful year.</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all" spc="0" normalizeH="0" baseline="0" noProof="0" dirty="0">
                        <a:ln>
                          <a:noFill/>
                        </a:ln>
                        <a:solidFill>
                          <a:srgbClr val="00269A"/>
                        </a:solidFill>
                        <a:effectLst/>
                        <a:uLnTx/>
                        <a:uFillTx/>
                        <a:latin typeface="Arial" panose="020B0604020202020204" pitchFamily="34" charset="0"/>
                        <a:ea typeface="+mn-ea"/>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all" spc="0" normalizeH="0" baseline="0" noProof="0" dirty="0">
                        <a:ln>
                          <a:noFill/>
                        </a:ln>
                        <a:solidFill>
                          <a:srgbClr val="00269A"/>
                        </a:solidFill>
                        <a:effectLst/>
                        <a:uLnTx/>
                        <a:uFillTx/>
                        <a:latin typeface="Arial" panose="020B0604020202020204" pitchFamily="34" charset="0"/>
                        <a:ea typeface="+mn-ea"/>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all" spc="0" normalizeH="0" baseline="0" noProof="0" dirty="0">
                          <a:ln>
                            <a:noFill/>
                          </a:ln>
                          <a:solidFill>
                            <a:srgbClr val="00269A"/>
                          </a:solidFill>
                          <a:effectLst/>
                          <a:uLnTx/>
                          <a:uFillTx/>
                          <a:latin typeface="Arial" panose="020B0604020202020204" pitchFamily="34" charset="0"/>
                          <a:ea typeface="+mn-ea"/>
                          <a:cs typeface="Arial" panose="020B0604020202020204" pitchFamily="34" charset="0"/>
                        </a:rPr>
                        <a:t>COMMITMENT TO QUALITY and compliance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We are committed to First Time Quality and utilizes onsite audits across our supply base as a continuous improvement and escape prevention method. Our audit process is in place to provide confidence to our customers that suppliers have robust Quality Systems in place that are in compliance with customer, industry, and regulatory requirements. While audits may occasionally result in findings, robust and timely corrective action indicates a dedication to quality excellence and provides for continued future success. To best be prepared for an audit, review the SQAR document and ensure your organization is following documented processes to meet those requirements as well as AS9100 or the applicable industry QMS requirement. Thank you for your continued dedication to First Time Quality!</a:t>
                      </a:r>
                    </a:p>
                  </a:txBody>
                  <a:tcPr>
                    <a:solidFill>
                      <a:schemeClr val="bg1"/>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srgbClr val="00269A"/>
                        </a:solidFill>
                        <a:effectLst/>
                        <a:uLnTx/>
                        <a:uFillTx/>
                        <a:latin typeface="Arial" panose="020B0604020202020204" pitchFamily="34" charset="0"/>
                        <a:ea typeface="+mn-ea"/>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0269A"/>
                          </a:solidFill>
                          <a:effectLst/>
                          <a:uLnTx/>
                          <a:uFillTx/>
                          <a:latin typeface="Arial" panose="020B0604020202020204" pitchFamily="34" charset="0"/>
                          <a:ea typeface="+mn-ea"/>
                          <a:cs typeface="Arial" panose="020B0604020202020204" pitchFamily="34" charset="0"/>
                        </a:rPr>
                        <a:t>SQAR FOCUS – Foreign Object Debris/Damage (FOD) PREVENTION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One of our most important requirements in aerospace business is FOD prevention. Historical data shows the smallest of foreign objects to be the cause of catastrophic aircraft incidents. Our customers depend on every supplier to hold in highest regard the FOD prevention requirements set forth in our SQAR to ensure the safety of the warfighters operating the final product. The following are requirements seen in the current SQAR (rev date 1/14/21): </a:t>
                      </a:r>
                    </a:p>
                    <a:p>
                      <a:pPr marL="228600" marR="0" lvl="0" indent="-228600" algn="l" defTabSz="457200" rtl="0" eaLnBrk="1" fontAlgn="auto" latinLnBrk="0" hangingPunct="1">
                        <a:lnSpc>
                          <a:spcPct val="100000"/>
                        </a:lnSpc>
                        <a:spcBef>
                          <a:spcPts val="0"/>
                        </a:spcBef>
                        <a:spcAft>
                          <a:spcPts val="0"/>
                        </a:spcAft>
                        <a:buClr>
                          <a:srgbClr val="003399"/>
                        </a:buClr>
                        <a:buSzTx/>
                        <a:buFont typeface="+mj-lt"/>
                        <a:buAutoNum type="arabicPeriod"/>
                        <a:tabLst/>
                        <a:defRPr/>
                      </a:pPr>
                      <a:endParaRPr kumimoji="0" lang="en-US"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228600" marR="0" lvl="0" indent="-228600" algn="l" defTabSz="457200" rtl="0" eaLnBrk="1" fontAlgn="auto" latinLnBrk="0" hangingPunct="1">
                        <a:lnSpc>
                          <a:spcPct val="100000"/>
                        </a:lnSpc>
                        <a:spcBef>
                          <a:spcPts val="0"/>
                        </a:spcBef>
                        <a:spcAft>
                          <a:spcPts val="0"/>
                        </a:spcAft>
                        <a:buClrTx/>
                        <a:buSzTx/>
                        <a:buFont typeface="+mj-lt"/>
                        <a:buAutoNum type="arabicPeriod"/>
                        <a:tabLst/>
                        <a:defRPr/>
                      </a:pPr>
                      <a:r>
                        <a:rPr kumimoji="0" lang="en-US"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Supplier shall maintain good housekeeping to preclude introduction of, or damage to, any product/material caused by a foreign object(s) into any deliverable item. Supplier shall employ appropriate practices to assure timely removal of residue/debris generated during manufacturing operations or tasks. </a:t>
                      </a:r>
                      <a:r>
                        <a:rPr kumimoji="0" lang="en-US" sz="10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SQAR para 2.12</a:t>
                      </a:r>
                    </a:p>
                    <a:p>
                      <a:pPr marL="228600" marR="0" lvl="0" indent="-228600" algn="l" defTabSz="457200" rtl="0" eaLnBrk="1" fontAlgn="auto" latinLnBrk="0" hangingPunct="1">
                        <a:lnSpc>
                          <a:spcPct val="100000"/>
                        </a:lnSpc>
                        <a:spcBef>
                          <a:spcPts val="0"/>
                        </a:spcBef>
                        <a:spcAft>
                          <a:spcPts val="0"/>
                        </a:spcAft>
                        <a:buClrTx/>
                        <a:buSzTx/>
                        <a:buFont typeface="+mj-lt"/>
                        <a:buAutoNum type="arabicPeriod"/>
                        <a:tabLst/>
                        <a:defRPr/>
                      </a:pPr>
                      <a:r>
                        <a:rPr kumimoji="0" lang="en-US"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Supplier shall determine if sensitive areas that have a high probability for introduction of foreign objects/debris should have special emphasis controls in place for the manufacturing environment. Tool and Hardware accountability methods shall be established to ensure positive control and accountability, as applicable. </a:t>
                      </a:r>
                      <a:r>
                        <a:rPr kumimoji="0" lang="en-US" sz="10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SQAR para 2.12</a:t>
                      </a:r>
                      <a:endParaRPr kumimoji="0" lang="en-US"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endParaRPr lang="en-US" sz="1000" b="1" i="0" u="none" strike="noStrike" kern="1200" baseline="0" dirty="0">
                        <a:solidFill>
                          <a:srgbClr val="00269A"/>
                        </a:solidFill>
                        <a:latin typeface="Arial" panose="020B0604020202020204" pitchFamily="34" charset="0"/>
                        <a:ea typeface="+mn-ea"/>
                        <a:cs typeface="Arial" panose="020B0604020202020204" pitchFamily="34" charset="0"/>
                      </a:endParaRPr>
                    </a:p>
                    <a:p>
                      <a:endParaRPr lang="en-US" sz="1000" b="1" i="0" u="none" strike="noStrike" kern="1200" baseline="0" dirty="0">
                        <a:solidFill>
                          <a:srgbClr val="00269A"/>
                        </a:solidFill>
                        <a:latin typeface="Arial" panose="020B0604020202020204" pitchFamily="34" charset="0"/>
                        <a:ea typeface="+mn-ea"/>
                        <a:cs typeface="Arial" panose="020B0604020202020204" pitchFamily="34" charset="0"/>
                      </a:endParaRPr>
                    </a:p>
                    <a:p>
                      <a:endParaRPr lang="en-US" sz="1000" b="1" i="0" u="none" strike="noStrike" kern="1200" baseline="0" dirty="0">
                        <a:solidFill>
                          <a:srgbClr val="00269A"/>
                        </a:solidFill>
                        <a:latin typeface="Arial" panose="020B0604020202020204" pitchFamily="34" charset="0"/>
                        <a:ea typeface="+mn-ea"/>
                        <a:cs typeface="Arial" panose="020B0604020202020204" pitchFamily="34" charset="0"/>
                      </a:endParaRPr>
                    </a:p>
                    <a:p>
                      <a:endParaRPr lang="en-US" sz="1000" b="1" i="0" u="none" strike="noStrike" kern="1200" baseline="0" dirty="0">
                        <a:solidFill>
                          <a:srgbClr val="00269A"/>
                        </a:solidFill>
                        <a:latin typeface="Arial" panose="020B0604020202020204" pitchFamily="34" charset="0"/>
                        <a:ea typeface="+mn-ea"/>
                        <a:cs typeface="Arial" panose="020B0604020202020204" pitchFamily="34" charset="0"/>
                      </a:endParaRPr>
                    </a:p>
                    <a:p>
                      <a:endParaRPr lang="en-US" sz="1000" b="1" i="0" u="none" strike="noStrike" kern="1200" baseline="0" dirty="0">
                        <a:solidFill>
                          <a:srgbClr val="00269A"/>
                        </a:solidFill>
                        <a:latin typeface="Arial" panose="020B0604020202020204" pitchFamily="34" charset="0"/>
                        <a:ea typeface="+mn-ea"/>
                        <a:cs typeface="Arial" panose="020B0604020202020204" pitchFamily="34" charset="0"/>
                      </a:endParaRPr>
                    </a:p>
                    <a:p>
                      <a:endParaRPr lang="en-US" sz="1000" b="1" i="0" u="none" strike="noStrike" kern="1200" baseline="0" dirty="0">
                        <a:solidFill>
                          <a:srgbClr val="00269A"/>
                        </a:solidFill>
                        <a:latin typeface="Arial" panose="020B0604020202020204" pitchFamily="34" charset="0"/>
                        <a:ea typeface="+mn-ea"/>
                        <a:cs typeface="Arial" panose="020B0604020202020204" pitchFamily="34" charset="0"/>
                      </a:endParaRPr>
                    </a:p>
                    <a:p>
                      <a:endParaRPr lang="en-US" sz="1000" b="1" i="0" u="none" strike="noStrike" kern="1200" baseline="0" dirty="0">
                        <a:solidFill>
                          <a:srgbClr val="00269A"/>
                        </a:solidFill>
                        <a:latin typeface="Arial" panose="020B0604020202020204" pitchFamily="34" charset="0"/>
                        <a:ea typeface="+mn-ea"/>
                        <a:cs typeface="Arial" panose="020B0604020202020204" pitchFamily="34" charset="0"/>
                      </a:endParaRPr>
                    </a:p>
                    <a:p>
                      <a:endParaRPr lang="en-US" sz="1000" b="1" i="0" u="none" strike="noStrike" kern="1200" baseline="0" dirty="0">
                        <a:solidFill>
                          <a:srgbClr val="00269A"/>
                        </a:solidFill>
                        <a:latin typeface="Arial" panose="020B0604020202020204" pitchFamily="34" charset="0"/>
                        <a:ea typeface="+mn-ea"/>
                        <a:cs typeface="Arial" panose="020B0604020202020204" pitchFamily="34" charset="0"/>
                      </a:endParaRPr>
                    </a:p>
                    <a:p>
                      <a:endParaRPr lang="en-US" sz="1000" b="1" i="0" u="none" strike="noStrike" kern="1200" baseline="0" dirty="0">
                        <a:solidFill>
                          <a:srgbClr val="00269A"/>
                        </a:solidFill>
                        <a:latin typeface="Arial" panose="020B0604020202020204" pitchFamily="34" charset="0"/>
                        <a:ea typeface="+mn-ea"/>
                        <a:cs typeface="Arial" panose="020B0604020202020204" pitchFamily="34" charset="0"/>
                      </a:endParaRPr>
                    </a:p>
                    <a:p>
                      <a:endParaRPr lang="en-US" sz="1000" b="1" i="0" u="none" strike="noStrike" kern="1200" baseline="0" dirty="0">
                        <a:solidFill>
                          <a:srgbClr val="00269A"/>
                        </a:solidFill>
                        <a:latin typeface="Arial" panose="020B0604020202020204" pitchFamily="34" charset="0"/>
                        <a:ea typeface="+mn-ea"/>
                        <a:cs typeface="Arial" panose="020B0604020202020204" pitchFamily="34" charset="0"/>
                      </a:endParaRPr>
                    </a:p>
                    <a:p>
                      <a:pPr marL="0" marR="0">
                        <a:spcBef>
                          <a:spcPts val="0"/>
                        </a:spcBef>
                        <a:spcAft>
                          <a:spcPts val="0"/>
                        </a:spcAft>
                      </a:pPr>
                      <a:endParaRPr lang="en-US" sz="1000" b="1" dirty="0">
                        <a:solidFill>
                          <a:srgbClr val="00269A"/>
                        </a:solidFill>
                        <a:effectLst/>
                        <a:latin typeface="Arial" panose="020B0604020202020204" pitchFamily="34" charset="0"/>
                        <a:ea typeface="Calibri" panose="020F0502020204030204" pitchFamily="34" charset="0"/>
                      </a:endParaRPr>
                    </a:p>
                    <a:p>
                      <a:pPr marL="0" marR="0">
                        <a:spcBef>
                          <a:spcPts val="0"/>
                        </a:spcBef>
                        <a:spcAft>
                          <a:spcPts val="0"/>
                        </a:spcAft>
                      </a:pPr>
                      <a:r>
                        <a:rPr lang="en-US" sz="1000" b="1" dirty="0">
                          <a:solidFill>
                            <a:srgbClr val="00269A"/>
                          </a:solidFill>
                          <a:effectLst/>
                          <a:latin typeface="Arial" panose="020B0604020202020204" pitchFamily="34" charset="0"/>
                          <a:ea typeface="Calibri" panose="020F0502020204030204" pitchFamily="34" charset="0"/>
                        </a:rPr>
                        <a:t>OUR COMMITMENT</a:t>
                      </a:r>
                      <a:endParaRPr lang="en-US" sz="1000" dirty="0">
                        <a:solidFill>
                          <a:srgbClr val="00269A"/>
                        </a:solidFill>
                        <a:effectLst/>
                        <a:latin typeface="Calibri" panose="020F0502020204030204" pitchFamily="34" charset="0"/>
                        <a:ea typeface="Calibri" panose="020F0502020204030204" pitchFamily="34" charset="0"/>
                      </a:endParaRPr>
                    </a:p>
                    <a:p>
                      <a:pPr marL="0" marR="0">
                        <a:spcBef>
                          <a:spcPts val="0"/>
                        </a:spcBef>
                        <a:spcAft>
                          <a:spcPts val="0"/>
                        </a:spcAft>
                      </a:pPr>
                      <a:r>
                        <a:rPr lang="en-US" sz="1000" b="0" dirty="0">
                          <a:solidFill>
                            <a:schemeClr val="tx1"/>
                          </a:solidFill>
                          <a:effectLst/>
                          <a:latin typeface="Arial" panose="020B0604020202020204" pitchFamily="34" charset="0"/>
                          <a:ea typeface="Calibri" panose="020F0502020204030204" pitchFamily="34" charset="0"/>
                        </a:rPr>
                        <a:t>John C. Maxwell, a published author on high-performing teams and organizational effectiveness, says, “teamwork makes the dreamwork.” Thank you for your continued contributions and commitment. Our collective success is a result of how we pull together as one team. Let’s make the next quarter even better, together.</a:t>
                      </a:r>
                      <a:endParaRPr lang="en-US" sz="1000" dirty="0">
                        <a:solidFill>
                          <a:schemeClr val="tx1"/>
                        </a:solidFill>
                        <a:latin typeface="Arial" panose="020B0604020202020204" pitchFamily="34" charset="0"/>
                        <a:cs typeface="Arial" panose="020B0604020202020204" pitchFamily="34" charset="0"/>
                      </a:endParaRPr>
                    </a:p>
                  </a:txBody>
                  <a:tcPr>
                    <a:solidFill>
                      <a:schemeClr val="bg1"/>
                    </a:solidFill>
                  </a:tcPr>
                </a:tc>
                <a:extLst>
                  <a:ext uri="{0D108BD9-81ED-4DB2-BD59-A6C34878D82A}">
                    <a16:rowId xmlns:a16="http://schemas.microsoft.com/office/drawing/2014/main" val="3290624009"/>
                  </a:ext>
                </a:extLst>
              </a:tr>
            </a:tbl>
          </a:graphicData>
        </a:graphic>
      </p:graphicFrame>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7772400" cy="1457325"/>
          </a:xfrm>
          <a:prstGeom prst="rect">
            <a:avLst/>
          </a:prstGeom>
        </p:spPr>
      </p:pic>
      <p:pic>
        <p:nvPicPr>
          <p:cNvPr id="3" name="Picture 2" descr="A picture containing text, indoor, scene&#10;&#10;Description automatically generated">
            <a:extLst>
              <a:ext uri="{FF2B5EF4-FFF2-40B4-BE49-F238E27FC236}">
                <a16:creationId xmlns:a16="http://schemas.microsoft.com/office/drawing/2014/main" id="{39523B87-BEAA-45F5-ADF1-F40B213ACA8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000625" y="7025153"/>
            <a:ext cx="2548996" cy="1594972"/>
          </a:xfrm>
          <a:prstGeom prst="rect">
            <a:avLst/>
          </a:prstGeom>
        </p:spPr>
      </p:pic>
      <p:pic>
        <p:nvPicPr>
          <p:cNvPr id="5" name="Picture 4" descr="A picture containing person, person, colorful&#10;&#10;Description automatically generated">
            <a:extLst>
              <a:ext uri="{FF2B5EF4-FFF2-40B4-BE49-F238E27FC236}">
                <a16:creationId xmlns:a16="http://schemas.microsoft.com/office/drawing/2014/main" id="{A7D30FC3-F9AC-41F6-9B99-BA4FA4EEB16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73746" y="1915160"/>
            <a:ext cx="2091151" cy="1643966"/>
          </a:xfrm>
          <a:prstGeom prst="rect">
            <a:avLst/>
          </a:prstGeom>
        </p:spPr>
      </p:pic>
    </p:spTree>
    <p:extLst>
      <p:ext uri="{BB962C8B-B14F-4D97-AF65-F5344CB8AC3E}">
        <p14:creationId xmlns:p14="http://schemas.microsoft.com/office/powerpoint/2010/main" val="235768106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NGCENTMigratedNotes xmlns="85d567ef-ac04-42fe-bba0-b46f1fe500ad" xsi:nil="true"/>
    <NGCENTOrganization xmlns="85d567ef-ac04-42fe-bba0-b46f1fe500ad" xsi:nil="true"/>
    <kd979d3d42bb49bd8c59d13000e6e225 xmlns="85d567ef-ac04-42fe-bba0-b46f1fe500ad">
      <Terms xmlns="http://schemas.microsoft.com/office/infopath/2007/PartnerControls">
        <TermInfo xmlns="http://schemas.microsoft.com/office/infopath/2007/PartnerControls">
          <TermName xmlns="http://schemas.microsoft.com/office/infopath/2007/PartnerControls">Aerospace Systems (AS)</TermName>
          <TermId xmlns="http://schemas.microsoft.com/office/infopath/2007/PartnerControls">e3e6e7d1-145a-468d-822d-64782ad507a1</TermId>
        </TermInfo>
      </Terms>
    </kd979d3d42bb49bd8c59d13000e6e225>
    <NGCENTOriginalSourceId xmlns="85d567ef-ac04-42fe-bba0-b46f1fe500ad" xsi:nil="true"/>
    <NGCENTDivision xmlns="85d567ef-ac04-42fe-bba0-b46f1fe500ad" xsi:nil="true"/>
    <NGCENTDocumentOwner xmlns="85d567ef-ac04-42fe-bba0-b46f1fe500ad">
      <UserInfo>
        <DisplayName/>
        <AccountId xsi:nil="true"/>
        <AccountType/>
      </UserInfo>
    </NGCENTDocumentOwner>
    <NGCENTOwnerString xmlns="85d567ef-ac04-42fe-bba0-b46f1fe500ad" xsi:nil="true"/>
    <e15ccd119fb74fd7baadd5fc37145f51 xmlns="85d567ef-ac04-42fe-bba0-b46f1fe500ad">
      <Terms xmlns="http://schemas.microsoft.com/office/infopath/2007/PartnerControls"/>
    </e15ccd119fb74fd7baadd5fc37145f51>
    <NGCENTDocumentAuthor xmlns="85d567ef-ac04-42fe-bba0-b46f1fe500ad">
      <UserInfo>
        <DisplayName/>
        <AccountId xsi:nil="true"/>
        <AccountType/>
      </UserInfo>
    </NGCENTDocumentAuthor>
    <_dlc_DocId xmlns="85d567ef-ac04-42fe-bba0-b46f1fe500ad">GME0-623087835-30341</_dlc_DocId>
    <TaxCatchAll xmlns="85d567ef-ac04-42fe-bba0-b46f1fe500ad">
      <Value>2</Value>
      <Value>1</Value>
    </TaxCatchAll>
    <NGCENTMigratedOriginalFilename xmlns="85d567ef-ac04-42fe-bba0-b46f1fe500ad" xsi:nil="true"/>
    <_dlc_DocIdUrl xmlns="85d567ef-ac04-42fe-bba0-b46f1fe500ad">
      <Url>https://oursites.myngc.com/AS/GME/_layouts/15/DocIdRedir.aspx?ID=GME0-623087835-30341</Url>
      <Description>GME0-623087835-30341</Description>
    </_dlc_DocIdUrl>
    <NGCENTTeam xmlns="85d567ef-ac04-42fe-bba0-b46f1fe500ad" xsi:nil="true"/>
    <NGCENTWorkProduct xmlns="85d567ef-ac04-42fe-bba0-b46f1fe500ad" xsi:nil="true"/>
    <NGCENTOriginalLocation xmlns="85d567ef-ac04-42fe-bba0-b46f1fe500ad" xsi:nil="true"/>
    <NGCENTAuthorString xmlns="85d567ef-ac04-42fe-bba0-b46f1fe500ad" xsi:nil="true"/>
    <db1f98847b414a48afdff26e6d25506c xmlns="85d567ef-ac04-42fe-bba0-b46f1fe500ad">
      <Terms xmlns="http://schemas.microsoft.com/office/infopath/2007/PartnerControls">
        <TermInfo xmlns="http://schemas.microsoft.com/office/infopath/2007/PartnerControls">
          <TermName xmlns="http://schemas.microsoft.com/office/infopath/2007/PartnerControls">United States (US)</TermName>
          <TermId xmlns="http://schemas.microsoft.com/office/infopath/2007/PartnerControls">f4f4ed40-0317-491b-9959-5ea628d96313</TermId>
        </TermInfo>
      </Terms>
    </db1f98847b414a48afdff26e6d25506c>
    <NGCENTDescription xmlns="85d567ef-ac04-42fe-bba0-b46f1fe500ad" xsi:nil="true"/>
    <IconOverlay xmlns="http://schemas.microsoft.com/sharepoint/v4" xsi:nil="true"/>
    <NGCENTItemType xmlns="85d567ef-ac04-42fe-bba0-b46f1fe500ad"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4.xml><?xml version="1.0" encoding="utf-8"?>
<ct:contentTypeSchema xmlns:ct="http://schemas.microsoft.com/office/2006/metadata/contentType" xmlns:ma="http://schemas.microsoft.com/office/2006/metadata/properties/metaAttributes" ct:_="" ma:_="" ma:contentTypeName="_Document" ma:contentTypeID="0x0101002F5E26F338044317906CD20503C3F6300057F8931B3F8D294C817DF370D57AF4D7" ma:contentTypeVersion="24" ma:contentTypeDescription="Base NGC document content type containing core fields that should be available on ALL documents in the site collection" ma:contentTypeScope="" ma:versionID="81e419a13398ee8286f418a38ed91ef1">
  <xsd:schema xmlns:xsd="http://www.w3.org/2001/XMLSchema" xmlns:xs="http://www.w3.org/2001/XMLSchema" xmlns:p="http://schemas.microsoft.com/office/2006/metadata/properties" xmlns:ns2="85d567ef-ac04-42fe-bba0-b46f1fe500ad" xmlns:ns3="http://schemas.microsoft.com/sharepoint/v4" targetNamespace="http://schemas.microsoft.com/office/2006/metadata/properties" ma:root="true" ma:fieldsID="2856ac9fb7e3d060c80bc822b803a9f4" ns2:_="" ns3:_="">
    <xsd:import namespace="85d567ef-ac04-42fe-bba0-b46f1fe500ad"/>
    <xsd:import namespace="http://schemas.microsoft.com/sharepoint/v4"/>
    <xsd:element name="properties">
      <xsd:complexType>
        <xsd:sequence>
          <xsd:element name="documentManagement">
            <xsd:complexType>
              <xsd:all>
                <xsd:element ref="ns2:_dlc_DocId" minOccurs="0"/>
                <xsd:element ref="ns2:_dlc_DocIdUrl" minOccurs="0"/>
                <xsd:element ref="ns2:_dlc_DocIdPersistId" minOccurs="0"/>
                <xsd:element ref="ns2:NGCENTDocumentAuthor" minOccurs="0"/>
                <xsd:element ref="ns2:NGCENTDocumentOwner" minOccurs="0"/>
                <xsd:element ref="ns2:NGCENTItemType" minOccurs="0"/>
                <xsd:element ref="ns2:NGCENTDescription" minOccurs="0"/>
                <xsd:element ref="ns2:db1f98847b414a48afdff26e6d25506c" minOccurs="0"/>
                <xsd:element ref="ns2:TaxCatchAll" minOccurs="0"/>
                <xsd:element ref="ns2:TaxCatchAllLabel" minOccurs="0"/>
                <xsd:element ref="ns2:NGCENTOrganization" minOccurs="0"/>
                <xsd:element ref="ns2:NGCENTTeam" minOccurs="0"/>
                <xsd:element ref="ns2:kd979d3d42bb49bd8c59d13000e6e225" minOccurs="0"/>
                <xsd:element ref="ns2:e15ccd119fb74fd7baadd5fc37145f51" minOccurs="0"/>
                <xsd:element ref="ns2:NGCENTWorkProduct" minOccurs="0"/>
                <xsd:element ref="ns2:NGCENTMigratedOriginalFilename" minOccurs="0"/>
                <xsd:element ref="ns2:NGCENTOriginalLocation" minOccurs="0"/>
                <xsd:element ref="ns2:NGCENTMigratedNotes" minOccurs="0"/>
                <xsd:element ref="ns2:NGCENTOwnerString" minOccurs="0"/>
                <xsd:element ref="ns2:NGCENTAuthorString" minOccurs="0"/>
                <xsd:element ref="ns2:NGCENTDivision" minOccurs="0"/>
                <xsd:element ref="ns2:NGCENTOriginalSourceId" minOccurs="0"/>
                <xsd:element ref="ns3:IconOverla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5d567ef-ac04-42fe-bba0-b46f1fe500ad"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NGCENTDocumentAuthor" ma:index="11" nillable="true" ma:displayName="_Document Author" ma:description="Person responsible for updating the content and getting required reviews/approvals for the document if applicable." ma:internalName="NGCENTDocument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NGCENTDocumentOwner" ma:index="12" nillable="true" ma:displayName="_Document Owner" ma:description="Owner of the document contents. May or may not be the same person who authors the document." ma:internalName="NGCENTDocumentOwne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NGCENTItemType" ma:index="13" nillable="true" ma:displayName="_Item Type" ma:description="Type of document or list item. &#10;&#10;For documents, this field is used in conjunction with the content type and/or work product name to identify the document. It is often used with the content organizer to file documents into folders organized by this field. It also allows Document Link (content type) documents, to be identified as the actual type of document (ex. Org Chart).  &#10;&#10;For list items, this identifies the NGC specific list item type (ex. PTO Event in an event calendar)." ma:format="Dropdown" ma:internalName="NGCENTItemType" ma:readOnly="false">
      <xsd:simpleType>
        <xsd:restriction base="dms:Choice">
          <xsd:enumeration value="Action Item"/>
          <xsd:enumeration value="ADD"/>
          <xsd:enumeration value="Agenda"/>
          <xsd:enumeration value="Alert"/>
          <xsd:enumeration value="Analysis"/>
          <xsd:enumeration value="Announcement"/>
          <xsd:enumeration value="Architecture"/>
          <xsd:enumeration value="Attachment"/>
          <xsd:enumeration value="Audit"/>
          <xsd:enumeration value="Biography"/>
          <xsd:enumeration value="Bulletin"/>
          <xsd:enumeration value="Capital Project Tracking Worksheet"/>
          <xsd:enumeration value="Certification Report"/>
          <xsd:enumeration value="Charter"/>
          <xsd:enumeration value="Checklist"/>
          <xsd:enumeration value="Critical Items Network Diagram (CIN)"/>
          <xsd:enumeration value="Command Media Link"/>
          <xsd:enumeration value="CONOPS"/>
          <xsd:enumeration value="Contract Letter/Direction"/>
          <xsd:enumeration value="Correspondence"/>
          <xsd:enumeration value="Critical Items List"/>
          <xsd:enumeration value="Cross Reference Matrix"/>
          <xsd:enumeration value="Database"/>
          <xsd:enumeration value="DBDD"/>
          <xsd:enumeration value="Decision"/>
          <xsd:enumeration value="Design"/>
          <xsd:enumeration value="Design Review"/>
          <xsd:enumeration value="Design Specification"/>
          <xsd:enumeration value="Desktop Instruction"/>
          <xsd:enumeration value="Directive"/>
          <xsd:enumeration value="Document"/>
          <xsd:enumeration value="Drawing"/>
          <xsd:enumeration value="ES Sector Signoff Package"/>
          <xsd:enumeration value="Facility Instruction"/>
          <xsd:enumeration value="FOCAB Docket"/>
          <xsd:enumeration value="Form"/>
          <xsd:enumeration value="Gallup"/>
          <xsd:enumeration value="Guide"/>
          <xsd:enumeration value="Handbook"/>
          <xsd:enumeration value="ICD"/>
          <xsd:enumeration value="IDD"/>
          <xsd:enumeration value="Issue"/>
          <xsd:enumeration value="Legal Compliance Document"/>
          <xsd:enumeration value="Lessons Learned"/>
          <xsd:enumeration value="Letter"/>
          <xsd:enumeration value="Log"/>
          <xsd:enumeration value="Management Plan"/>
          <xsd:enumeration value="Manual"/>
          <xsd:enumeration value="Master Production Schedule Ordering Document"/>
          <xsd:enumeration value="Meeting Minutes"/>
          <xsd:enumeration value="Memorandum"/>
          <xsd:enumeration value="Metrics"/>
          <xsd:enumeration value="Ops Evolution"/>
          <xsd:enumeration value="OPSCON"/>
          <xsd:enumeration value="Organization Chart"/>
          <xsd:enumeration value="Permits/Licenses/Etc."/>
          <xsd:enumeration value="Plan"/>
          <xsd:enumeration value="Policy"/>
          <xsd:enumeration value="PRD"/>
          <xsd:enumeration value="Presentation"/>
          <xsd:enumeration value="Procedure"/>
          <xsd:enumeration value="Process"/>
          <xsd:enumeration value="Process Audit"/>
          <xsd:enumeration value="Process Requirement"/>
          <xsd:enumeration value="Process Tailoring Declaration"/>
          <xsd:enumeration value="Production Readiness Review"/>
          <xsd:enumeration value="Program Directive"/>
          <xsd:enumeration value="PTO Event"/>
          <xsd:enumeration value="Report"/>
          <xsd:enumeration value="Repository Location"/>
          <xsd:enumeration value="Requirements Specification"/>
          <xsd:enumeration value="Roles and Responsibilities"/>
          <xsd:enumeration value="Schedule"/>
          <xsd:enumeration value="SDD"/>
          <xsd:enumeration value="Standard"/>
          <xsd:enumeration value="Status"/>
          <xsd:enumeration value="Status Item"/>
          <xsd:enumeration value="Template"/>
          <xsd:enumeration value="Test Description"/>
          <xsd:enumeration value="Test Plan"/>
          <xsd:enumeration value="Test Procedure"/>
          <xsd:enumeration value="Trace Matrix"/>
          <xsd:enumeration value="Training"/>
          <xsd:enumeration value="Travel Event"/>
          <xsd:enumeration value="TSC"/>
          <xsd:enumeration value="Tutorial"/>
          <xsd:enumeration value="Verification Matrix"/>
          <xsd:enumeration value="Verification Plan"/>
          <xsd:enumeration value="Verification Report"/>
          <xsd:enumeration value="Work Instruction"/>
          <xsd:enumeration value="Work Product Specification"/>
        </xsd:restriction>
      </xsd:simpleType>
    </xsd:element>
    <xsd:element name="NGCENTDescription" ma:index="14" nillable="true" ma:displayName="_Description" ma:description="Optional description of the document or list item (ex. Draft of document in work for next revision or Presentation from Symposium 2015 ...)" ma:internalName="NGCENTDescription" ma:readOnly="false">
      <xsd:simpleType>
        <xsd:restriction base="dms:Note">
          <xsd:maxLength value="255"/>
        </xsd:restriction>
      </xsd:simpleType>
    </xsd:element>
    <xsd:element name="db1f98847b414a48afdff26e6d25506c" ma:index="15" nillable="true" ma:taxonomy="true" ma:internalName="db1f98847b414a48afdff26e6d25506c" ma:taxonomyFieldName="NGCENTOriginCountry" ma:displayName="_Origin Country" ma:readOnly="false" ma:default="1;#United States (US)|f4f4ed40-0317-491b-9959-5ea628d96313" ma:fieldId="{db1f9884-7b41-4a48-afdf-f26e6d25506c}" ma:sspId="d9945a9a-5aec-4657-9529-9a0b6a3549b5" ma:termSetId="cac45704-a4fa-490f-977d-419a7a85a9ca" ma:anchorId="00000000-0000-0000-0000-000000000000" ma:open="false" ma:isKeyword="false">
      <xsd:complexType>
        <xsd:sequence>
          <xsd:element ref="pc:Terms" minOccurs="0" maxOccurs="1"/>
        </xsd:sequence>
      </xsd:complexType>
    </xsd:element>
    <xsd:element name="TaxCatchAll" ma:index="16" nillable="true" ma:displayName="Taxonomy Catch All Column" ma:hidden="true" ma:list="{83894f09-3c07-42e2-a287-88707c1f0cf6}" ma:internalName="TaxCatchAll" ma:showField="CatchAllData" ma:web="85d567ef-ac04-42fe-bba0-b46f1fe500ad">
      <xsd:complexType>
        <xsd:complexContent>
          <xsd:extension base="dms:MultiChoiceLookup">
            <xsd:sequence>
              <xsd:element name="Value" type="dms:Lookup" maxOccurs="unbounded" minOccurs="0" nillable="true"/>
            </xsd:sequence>
          </xsd:extension>
        </xsd:complexContent>
      </xsd:complexType>
    </xsd:element>
    <xsd:element name="TaxCatchAllLabel" ma:index="17" nillable="true" ma:displayName="Taxonomy Catch All Column1" ma:hidden="true" ma:list="{83894f09-3c07-42e2-a287-88707c1f0cf6}" ma:internalName="TaxCatchAllLabel" ma:readOnly="true" ma:showField="CatchAllDataLabel" ma:web="85d567ef-ac04-42fe-bba0-b46f1fe500ad">
      <xsd:complexType>
        <xsd:complexContent>
          <xsd:extension base="dms:MultiChoiceLookup">
            <xsd:sequence>
              <xsd:element name="Value" type="dms:Lookup" maxOccurs="unbounded" minOccurs="0" nillable="true"/>
            </xsd:sequence>
          </xsd:extension>
        </xsd:complexContent>
      </xsd:complexType>
    </xsd:element>
    <xsd:element name="NGCENTOrganization" ma:index="19" nillable="true" ma:displayName="_Organization" ma:description="Organization that created or owns a document or list item (e.g., Engineering Manufacturing and Logistics; Application Services, etc.)" ma:format="Dropdown" ma:internalName="NGCENTOrganization" ma:readOnly="false">
      <xsd:simpleType>
        <xsd:restriction base="dms:Choice">
          <xsd:enumeration value="Unknown"/>
        </xsd:restriction>
      </xsd:simpleType>
    </xsd:element>
    <xsd:element name="NGCENTTeam" ma:index="20" nillable="true" ma:displayName="_Team" ma:description="Team that created document/list item" ma:format="Dropdown" ma:internalName="NGCENTTeam" ma:readOnly="false">
      <xsd:simpleType>
        <xsd:restriction base="dms:Choice">
          <xsd:enumeration value="N/A"/>
          <xsd:enumeration value="Unknown"/>
        </xsd:restriction>
      </xsd:simpleType>
    </xsd:element>
    <xsd:element name="kd979d3d42bb49bd8c59d13000e6e225" ma:index="21" nillable="true" ma:taxonomy="true" ma:internalName="kd979d3d42bb49bd8c59d13000e6e225" ma:taxonomyFieldName="NGCENTSector" ma:displayName="_Sector" ma:readOnly="false" ma:default="2;#Aerospace Systems (AS)|e3e6e7d1-145a-468d-822d-64782ad507a1" ma:fieldId="{4d979d3d-42bb-49bd-8c59-d13000e6e225}" ma:sspId="d9945a9a-5aec-4657-9529-9a0b6a3549b5" ma:termSetId="205b999c-d2ed-4ede-9a5c-e22db8517fcf" ma:anchorId="00000000-0000-0000-0000-000000000000" ma:open="false" ma:isKeyword="false">
      <xsd:complexType>
        <xsd:sequence>
          <xsd:element ref="pc:Terms" minOccurs="0" maxOccurs="1"/>
        </xsd:sequence>
      </xsd:complexType>
    </xsd:element>
    <xsd:element name="e15ccd119fb74fd7baadd5fc37145f51" ma:index="23" nillable="true" ma:taxonomy="true" ma:internalName="e15ccd119fb74fd7baadd5fc37145f51" ma:taxonomyFieldName="NGCENTSensitivityLevel" ma:displayName="_Sensitivity Level" ma:readOnly="false" ma:fieldId="{e15ccd11-9fb7-4fd7-baad-d5fc37145f51}" ma:sspId="d9945a9a-5aec-4657-9529-9a0b6a3549b5" ma:termSetId="b209aa0d-d2e6-4799-9248-4f79e349a895" ma:anchorId="00000000-0000-0000-0000-000000000000" ma:open="false" ma:isKeyword="false">
      <xsd:complexType>
        <xsd:sequence>
          <xsd:element ref="pc:Terms" minOccurs="0" maxOccurs="1"/>
        </xsd:sequence>
      </xsd:complexType>
    </xsd:element>
    <xsd:element name="NGCENTWorkProduct" ma:index="25" nillable="true" ma:displayName="_Work Product" ma:description="Used to further define the document type as it pertains to the outputs of our processes (e.g. All Hands Presentation, Program Management Plan) and to pull the appropriate documents for audits and assessments.  Should align with inputs and outputs identified per policies and processes if applicable (see the Work Products Master List)." ma:format="Dropdown" ma:internalName="NGCENTWorkProduct" ma:readOnly="false">
      <xsd:simpleType>
        <xsd:restriction base="dms:Choice">
          <xsd:enumeration value="All Hands Presentation"/>
          <xsd:enumeration value="Conference Presentation"/>
          <xsd:enumeration value="Initiative"/>
          <xsd:enumeration value="N/A"/>
          <xsd:enumeration value="IT Standard"/>
          <xsd:enumeration value="Roadmap"/>
          <xsd:enumeration value="Tower Briefings"/>
          <xsd:enumeration value="Town Hall"/>
        </xsd:restriction>
      </xsd:simpleType>
    </xsd:element>
    <xsd:element name="NGCENTMigratedOriginalFilename" ma:index="26" nillable="true" ma:displayName="_Migrated Original Filename" ma:description="Original filename in source system for items being migrated to SharePoint.  Used when filename is changed during migration process (e.g., multiple files to a single file with version history)." ma:internalName="NGCENTMigratedOriginalFilename" ma:readOnly="false">
      <xsd:simpleType>
        <xsd:restriction base="dms:Text">
          <xsd:maxLength value="255"/>
        </xsd:restriction>
      </xsd:simpleType>
    </xsd:element>
    <xsd:element name="NGCENTOriginalLocation" ma:index="27" nillable="true" ma:displayName="_Migrated Original Location" ma:description="Migration original location (URL) for items that were migrated into the SharePoint site." ma:internalName="NGCENTOriginalLocation" ma:readOnly="false">
      <xsd:simpleType>
        <xsd:restriction base="dms:Note">
          <xsd:maxLength value="255"/>
        </xsd:restriction>
      </xsd:simpleType>
    </xsd:element>
    <xsd:element name="NGCENTMigratedNotes" ma:index="28" nillable="true" ma:displayName="_Migrated Notes" ma:description="Notes related to the migration of items to SharePoint." ma:internalName="NGCENTMigratedNotes" ma:readOnly="false">
      <xsd:simpleType>
        <xsd:restriction base="dms:Note">
          <xsd:maxLength value="255"/>
        </xsd:restriction>
      </xsd:simpleType>
    </xsd:element>
    <xsd:element name="NGCENTOwnerString" ma:index="29" nillable="true" ma:displayName="_Owner String" ma:description="Text entry for document owner name if it is not in a format that SharePoint can interpret.  Use for migration purposes." ma:internalName="NGCENTOwnerString" ma:readOnly="false">
      <xsd:simpleType>
        <xsd:restriction base="dms:Text">
          <xsd:maxLength value="255"/>
        </xsd:restriction>
      </xsd:simpleType>
    </xsd:element>
    <xsd:element name="NGCENTAuthorString" ma:index="30" nillable="true" ma:displayName="_Author String" ma:description="Text field to capture the document author if the author value is not in a format that SharePoint will accept in a person field.  Over time, the library owners would resolve these names into the Document Author person field." ma:internalName="NGCENTAuthorString" ma:readOnly="false">
      <xsd:simpleType>
        <xsd:restriction base="dms:Text">
          <xsd:maxLength value="255"/>
        </xsd:restriction>
      </xsd:simpleType>
    </xsd:element>
    <xsd:element name="NGCENTDivision" ma:index="31" nillable="true" ma:displayName="_Division" ma:description="Name of division." ma:format="Dropdown" ma:internalName="NGCENTDivision" ma:readOnly="false">
      <xsd:simpleType>
        <xsd:restriction base="dms:Choice">
          <xsd:enumeration value="AC&amp;TD"/>
          <xsd:enumeration value="ISR&amp;T Systems Division"/>
          <xsd:enumeration value="Land &amp; Self-Protection Systems Division"/>
          <xsd:enumeration value="Logistics &amp; Postal Auto Programs"/>
          <xsd:enumeration value="Navigation &amp; Maritime Systems Division"/>
          <xsd:enumeration value="N/A"/>
          <xsd:enumeration value="Unknown"/>
        </xsd:restriction>
      </xsd:simpleType>
    </xsd:element>
    <xsd:element name="NGCENTOriginalSourceId" ma:index="32" nillable="true" ma:displayName="_Original Source ID" ma:description="Original document ID from source system (e.g., docs migrated from other tools)." ma:internalName="NGCENTOriginalSourceId" ma:readOnly="false">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33"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40B3B15-9734-4934-A819-783EF22BF2EE}">
  <ds:schemaRefs>
    <ds:schemaRef ds:uri="http://www.w3.org/XML/1998/namespace"/>
    <ds:schemaRef ds:uri="http://schemas.microsoft.com/sharepoint/v4"/>
    <ds:schemaRef ds:uri="http://schemas.microsoft.com/office/2006/metadata/properties"/>
    <ds:schemaRef ds:uri="http://purl.org/dc/elements/1.1/"/>
    <ds:schemaRef ds:uri="http://schemas.microsoft.com/office/2006/documentManagement/types"/>
    <ds:schemaRef ds:uri="http://schemas.microsoft.com/office/infopath/2007/PartnerControls"/>
    <ds:schemaRef ds:uri="http://schemas.openxmlformats.org/package/2006/metadata/core-properties"/>
    <ds:schemaRef ds:uri="85d567ef-ac04-42fe-bba0-b46f1fe500ad"/>
    <ds:schemaRef ds:uri="http://purl.org/dc/dcmitype/"/>
    <ds:schemaRef ds:uri="http://purl.org/dc/terms/"/>
  </ds:schemaRefs>
</ds:datastoreItem>
</file>

<file path=customXml/itemProps2.xml><?xml version="1.0" encoding="utf-8"?>
<ds:datastoreItem xmlns:ds="http://schemas.openxmlformats.org/officeDocument/2006/customXml" ds:itemID="{1346E7E1-7DE2-4F4F-93F7-B9C57FFE2F53}">
  <ds:schemaRefs>
    <ds:schemaRef ds:uri="http://schemas.microsoft.com/sharepoint/v3/contenttype/forms"/>
  </ds:schemaRefs>
</ds:datastoreItem>
</file>

<file path=customXml/itemProps3.xml><?xml version="1.0" encoding="utf-8"?>
<ds:datastoreItem xmlns:ds="http://schemas.openxmlformats.org/officeDocument/2006/customXml" ds:itemID="{559397E6-2DFE-4F23-A8B1-DC37A43A634F}">
  <ds:schemaRefs>
    <ds:schemaRef ds:uri="http://schemas.microsoft.com/sharepoint/events"/>
  </ds:schemaRefs>
</ds:datastoreItem>
</file>

<file path=customXml/itemProps4.xml><?xml version="1.0" encoding="utf-8"?>
<ds:datastoreItem xmlns:ds="http://schemas.openxmlformats.org/officeDocument/2006/customXml" ds:itemID="{DC89940B-F28D-43A5-ACE2-EB42FA40A9F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5d567ef-ac04-42fe-bba0-b46f1fe500ad"/>
    <ds:schemaRef ds:uri="http://schemas.microsoft.com/sharepoint/v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11980</TotalTime>
  <Words>855</Words>
  <Application>Microsoft Office PowerPoint</Application>
  <PresentationFormat>Custom</PresentationFormat>
  <Paragraphs>67</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Helvetica</vt:lpstr>
      <vt:lpstr>Wingdings</vt:lpstr>
      <vt:lpstr>Office Theme</vt:lpstr>
      <vt:lpstr>PowerPoint Presentation</vt:lpstr>
    </vt:vector>
  </TitlesOfParts>
  <Company>Northrop Grumman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Joo, Jonathan S [US] (AS)</dc:creator>
  <cp:lastModifiedBy>Barber, Kevin H [US] (AS)</cp:lastModifiedBy>
  <cp:revision>104</cp:revision>
  <dcterms:created xsi:type="dcterms:W3CDTF">2021-07-09T14:09:11Z</dcterms:created>
  <dcterms:modified xsi:type="dcterms:W3CDTF">2022-05-25T20:01:02Z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0x0101002F5E26F338044317906CD20503C3F6300057F8931B3F8D294C817DF370D57AF4D7</vt:lpwstr>
  </property>
  <property fmtid="{D5CDD505-2E9C-101B-9397-08002B2CF9AE}" pid="3" name="_dlc_DocIdItemGuid">
    <vt:lpwstr>6c623bf3-cf01-4ae0-ba75-652e9f8ae1b7</vt:lpwstr>
  </property>
  <property fmtid="{D5CDD505-2E9C-101B-9397-08002B2CF9AE}" pid="4" name="NGCENTOriginCountry">
    <vt:lpwstr>1;#United States (US)|f4f4ed40-0317-491b-9959-5ea628d96313</vt:lpwstr>
  </property>
  <property fmtid="{D5CDD505-2E9C-101B-9397-08002B2CF9AE}" pid="5" name="NGCENTSector">
    <vt:lpwstr>2;#Aerospace Systems (AS)|e3e6e7d1-145a-468d-822d-64782ad507a1</vt:lpwstr>
  </property>
  <property fmtid="{D5CDD505-2E9C-101B-9397-08002B2CF9AE}" pid="6" name="NGCENTSensitivityLevel">
    <vt:lpwstr/>
  </property>
</Properties>
</file>